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9" r:id="rId2"/>
    <p:sldId id="348" r:id="rId3"/>
    <p:sldId id="318" r:id="rId4"/>
    <p:sldId id="350" r:id="rId5"/>
    <p:sldId id="322" r:id="rId6"/>
    <p:sldId id="324" r:id="rId7"/>
    <p:sldId id="326" r:id="rId8"/>
    <p:sldId id="296" r:id="rId9"/>
    <p:sldId id="335" r:id="rId10"/>
    <p:sldId id="351" r:id="rId11"/>
    <p:sldId id="352" r:id="rId12"/>
    <p:sldId id="353" r:id="rId13"/>
    <p:sldId id="329" r:id="rId14"/>
    <p:sldId id="328" r:id="rId15"/>
    <p:sldId id="35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4"/>
  </p:normalViewPr>
  <p:slideViewPr>
    <p:cSldViewPr snapToGrid="0" snapToObjects="1">
      <p:cViewPr varScale="1">
        <p:scale>
          <a:sx n="112" d="100"/>
          <a:sy n="112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3A31A-37AE-3346-ABD3-1D08A219C3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C3A36-5485-254D-999A-86D18AC27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D50BD-744B-BB4B-AA2F-DA7FED6E6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4AD3-1E50-7945-AF93-7466D656FE26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2E45A-1B8F-6D44-A123-D8C1FB2B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68E58-2C09-B244-B438-583DEF00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3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7A4D6-5569-984F-8EAA-573DD572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49D852-850F-D747-8FF1-40C4486AA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AE976-50E7-314E-854E-D81AE7E4A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4AD3-1E50-7945-AF93-7466D656FE26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105B0-ACA3-1A4D-A14B-21443DB51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AEFEB-290D-AF4A-AC40-76B466398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A7A3B6-61F0-5840-B599-89F231EB6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608B7-BA45-A44E-80F3-8B75E73E8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1B3B8-0530-654E-BD7A-239920E8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4AD3-1E50-7945-AF93-7466D656FE26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316B9-B14A-C342-A1B7-3B2BF695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FBD96-E1E5-8146-AA13-00D213BFA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09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ED91-81D8-8248-84FC-281665599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E64EB-3F31-0945-AA2C-2F35EC259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E13AC-5641-3842-B79B-8BF9FE82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4AD3-1E50-7945-AF93-7466D656FE26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18884-03A7-FA4E-AD96-853FADFC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57A0-6963-EB43-8EF5-0DD9C08C5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46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A1D04-C5E3-774A-A745-3495A3BF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94CE3-6581-F447-A342-9A3518E8F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6F87B-AD75-EE4E-956D-C667B3122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4AD3-1E50-7945-AF93-7466D656FE26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8B00B-5D04-1149-8FAF-B3579C51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46294-D1D1-DE4E-9074-9FB1AA5B3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1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05CF-CA45-0F45-B11F-2F56EED92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CC5B9-E15F-E946-BD16-602B983AC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6A45E-8A4E-0B42-9C05-2EAA6D6D8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54BFC-8530-DD47-AD14-58DB16563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4AD3-1E50-7945-AF93-7466D656FE26}" type="datetimeFigureOut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EF064-32F8-2F40-9AB0-A1029CEE4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5859D-59C5-614E-9BB9-26B52EFC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47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E7F06-0046-ED41-8556-3C9335EF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E4942-DFBE-F543-84CC-6ED4AAEAE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313EB-D086-514B-A04D-0BC98BB9D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2E5E3-5885-0445-8BDD-E062AAB960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E4E38-4078-8845-AC22-F53FDB8A63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A4D22D-0F3D-3C47-B87B-4DFB7954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4AD3-1E50-7945-AF93-7466D656FE26}" type="datetimeFigureOut">
              <a:rPr lang="en-US" smtClean="0"/>
              <a:t>1/21/22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F3E915-7FF2-1140-BF63-7BB0D84CF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92C405-44FE-F04E-A70D-5C27A5EF0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6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CBBEB-A2EC-AE40-811D-20FB8DBA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60F640-625C-E642-AE6E-BDA6C0E4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4AD3-1E50-7945-AF93-7466D656FE26}" type="datetimeFigureOut">
              <a:rPr lang="en-US" smtClean="0"/>
              <a:t>1/21/22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7B927-AEEF-8F4A-B41E-7762CB79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22CFE-38F1-EB49-80D0-2E7CECEF2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36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1DDB57-52D5-2648-A022-39C743EB4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4AD3-1E50-7945-AF93-7466D656FE26}" type="datetimeFigureOut">
              <a:rPr lang="en-US" smtClean="0"/>
              <a:t>1/21/22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B7165-F947-4B4F-A8DE-479A3A84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9BD2E-99F5-8345-A8B6-4CC4E0F27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9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20705-7068-3F43-911F-48C287A84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5F487-FCD0-A649-B1D7-532D4DA59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73469-FFDD-534C-BDB5-8CF43761B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27237-F4B0-9D42-B161-D1B6D353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4AD3-1E50-7945-AF93-7466D656FE26}" type="datetimeFigureOut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F3B42-B7E8-394A-B918-5CD81A8BB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CB63B-9AA7-7742-A87F-2845884EC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5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94FAF-05E0-7A44-BCE7-65E54B77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6A031-C389-F544-BC97-EAFFBB9A6F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E9680-E679-0843-AA8E-51F39D43E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541F4-3614-0F40-9841-C3B2F5B27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4AD3-1E50-7945-AF93-7466D656FE26}" type="datetimeFigureOut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8FF51-0F62-8943-BAC7-9FE69901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1C148-E6DA-BA41-983A-B7BAAE76C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60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CD230-FBF3-8E41-AA6E-A452A97FD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5A1AA-7240-C64A-BF69-9D39DE711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BAA04-EDD9-7342-B683-D2B2E1DFD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14AD3-1E50-7945-AF93-7466D656FE26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11B23-BFEA-D243-B15F-7D0182EBD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D1D1A-AD05-3440-8F63-3CF2A080D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4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het.colorado.edu/sims/html/build-an-atom/latest/build-an-atom_en.html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2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393D6FD-51FB-A74D-8E57-B5B9F2CFAF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93765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Presentations</a:t>
            </a:r>
          </a:p>
        </p:txBody>
      </p:sp>
    </p:spTree>
    <p:extLst>
      <p:ext uri="{BB962C8B-B14F-4D97-AF65-F5344CB8AC3E}">
        <p14:creationId xmlns:p14="http://schemas.microsoft.com/office/powerpoint/2010/main" val="4132437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14850AC0-849A-3241-A853-21E8F4CBCC2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3788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+mn-lt"/>
              </a:rPr>
              <a:t>Text preview: Physical classifications of matter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B892AA-69AC-5F4F-8334-083070C5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" y="883041"/>
            <a:ext cx="6969841" cy="457182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B0A9065-BE5D-E24B-830F-F53B507A0894}"/>
              </a:ext>
            </a:extLst>
          </p:cNvPr>
          <p:cNvGrpSpPr/>
          <p:nvPr/>
        </p:nvGrpSpPr>
        <p:grpSpPr>
          <a:xfrm>
            <a:off x="94193" y="4987167"/>
            <a:ext cx="11758283" cy="1809719"/>
            <a:chOff x="441433" y="4708674"/>
            <a:chExt cx="11758283" cy="18097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D28DDC-5257-3943-A28E-58BC05E378AF}"/>
                </a:ext>
              </a:extLst>
            </p:cNvPr>
            <p:cNvSpPr txBox="1"/>
            <p:nvPr/>
          </p:nvSpPr>
          <p:spPr>
            <a:xfrm>
              <a:off x="441433" y="5687396"/>
              <a:ext cx="117582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Homogeneous mixtures </a:t>
              </a:r>
              <a:r>
                <a:rPr lang="en-US" sz="2400" dirty="0"/>
                <a:t>look pure at the macroscopic level, but at the molecular level are made up of </a:t>
              </a:r>
              <a:r>
                <a:rPr lang="en-US" sz="2400" b="1" dirty="0"/>
                <a:t>different types of atoms</a:t>
              </a:r>
              <a:r>
                <a:rPr lang="en-US" sz="2400" dirty="0"/>
                <a:t> in proportions that that are not absolutely fixed</a:t>
              </a:r>
              <a:endParaRPr lang="en-US" sz="2400" b="1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07B5FA-3317-F349-BC9B-1BEA10E7F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422" y="4708674"/>
              <a:ext cx="421477" cy="812859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51F2A3-8189-A74E-8DEA-C3A9E8C2A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725" y="1036073"/>
            <a:ext cx="2281234" cy="208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9A8724-17A0-EA41-93EF-ECD2530FBDDB}"/>
                  </a:ext>
                </a:extLst>
              </p:cNvPr>
              <p:cNvSpPr/>
              <p:nvPr/>
            </p:nvSpPr>
            <p:spPr>
              <a:xfrm>
                <a:off x="7113283" y="1055729"/>
                <a:ext cx="2793442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Bronze is a </a:t>
                </a:r>
                <a:r>
                  <a:rPr lang="en-US" b="1" dirty="0"/>
                  <a:t>homogeneous</a:t>
                </a:r>
                <a:r>
                  <a:rPr lang="en-US" dirty="0"/>
                  <a:t> </a:t>
                </a:r>
                <a:r>
                  <a:rPr lang="en-US" b="1" dirty="0"/>
                  <a:t>mixture </a:t>
                </a:r>
                <a:r>
                  <a:rPr lang="en-US" dirty="0"/>
                  <a:t>of about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90% </m:t>
                    </m:r>
                  </m:oMath>
                </a14:m>
                <a:r>
                  <a:rPr lang="en-US" dirty="0"/>
                  <a:t>copper, the rest tin and other metals (aluminum, manganese, zinc).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9A8724-17A0-EA41-93EF-ECD2530FB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283" y="1055729"/>
                <a:ext cx="2793442" cy="1754326"/>
              </a:xfrm>
              <a:prstGeom prst="rect">
                <a:avLst/>
              </a:prstGeom>
              <a:blipFill>
                <a:blip r:embed="rId4"/>
                <a:stretch>
                  <a:fillRect l="-2273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630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14850AC0-849A-3241-A853-21E8F4CBCC2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3788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+mn-lt"/>
              </a:rPr>
              <a:t>Text preview: Physical classifications of matter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B892AA-69AC-5F4F-8334-083070C5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" y="883041"/>
            <a:ext cx="6969841" cy="457182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B0A9065-BE5D-E24B-830F-F53B507A0894}"/>
              </a:ext>
            </a:extLst>
          </p:cNvPr>
          <p:cNvGrpSpPr/>
          <p:nvPr/>
        </p:nvGrpSpPr>
        <p:grpSpPr>
          <a:xfrm>
            <a:off x="94193" y="4987167"/>
            <a:ext cx="11758283" cy="1809719"/>
            <a:chOff x="441433" y="4708674"/>
            <a:chExt cx="11758283" cy="18097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D28DDC-5257-3943-A28E-58BC05E378AF}"/>
                </a:ext>
              </a:extLst>
            </p:cNvPr>
            <p:cNvSpPr txBox="1"/>
            <p:nvPr/>
          </p:nvSpPr>
          <p:spPr>
            <a:xfrm>
              <a:off x="441433" y="5687396"/>
              <a:ext cx="117582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Homogeneous mixtures </a:t>
              </a:r>
              <a:r>
                <a:rPr lang="en-US" sz="2400" dirty="0"/>
                <a:t>look pure at the macroscopic level, but at the molecular level are made up of </a:t>
              </a:r>
              <a:r>
                <a:rPr lang="en-US" sz="2400" b="1" dirty="0"/>
                <a:t>different types of atoms</a:t>
              </a:r>
              <a:r>
                <a:rPr lang="en-US" sz="2400" dirty="0"/>
                <a:t> in proportions that that are not absolutely fixed</a:t>
              </a:r>
              <a:endParaRPr lang="en-US" sz="2400" b="1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07B5FA-3317-F349-BC9B-1BEA10E7F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422" y="4708674"/>
              <a:ext cx="421477" cy="812859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51F2A3-8189-A74E-8DEA-C3A9E8C2A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725" y="1036073"/>
            <a:ext cx="2281234" cy="208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9A8724-17A0-EA41-93EF-ECD2530FBDDB}"/>
                  </a:ext>
                </a:extLst>
              </p:cNvPr>
              <p:cNvSpPr/>
              <p:nvPr/>
            </p:nvSpPr>
            <p:spPr>
              <a:xfrm>
                <a:off x="7113283" y="1055729"/>
                <a:ext cx="2793442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Bronze is a </a:t>
                </a:r>
                <a:r>
                  <a:rPr lang="en-US" b="1" dirty="0"/>
                  <a:t>homogeneous</a:t>
                </a:r>
                <a:r>
                  <a:rPr lang="en-US" dirty="0"/>
                  <a:t> </a:t>
                </a:r>
                <a:r>
                  <a:rPr lang="en-US" b="1" dirty="0"/>
                  <a:t>mixture </a:t>
                </a:r>
                <a:r>
                  <a:rPr lang="en-US" dirty="0"/>
                  <a:t>of about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90% </m:t>
                    </m:r>
                  </m:oMath>
                </a14:m>
                <a:r>
                  <a:rPr lang="en-US" dirty="0"/>
                  <a:t>copper, the rest tin and other metals (aluminum, manganese, zinc).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9A8724-17A0-EA41-93EF-ECD2530FB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283" y="1055729"/>
                <a:ext cx="2793442" cy="1754326"/>
              </a:xfrm>
              <a:prstGeom prst="rect">
                <a:avLst/>
              </a:prstGeom>
              <a:blipFill>
                <a:blip r:embed="rId4"/>
                <a:stretch>
                  <a:fillRect l="-2273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8307485-AF4B-5C48-A866-933F7B4AE429}"/>
              </a:ext>
            </a:extLst>
          </p:cNvPr>
          <p:cNvSpPr txBox="1"/>
          <p:nvPr/>
        </p:nvSpPr>
        <p:spPr>
          <a:xfrm>
            <a:off x="7456183" y="3181865"/>
            <a:ext cx="2793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say </a:t>
            </a:r>
            <a:r>
              <a:rPr lang="en-US" b="1" dirty="0"/>
              <a:t>homogeneous</a:t>
            </a:r>
            <a:r>
              <a:rPr lang="en-US" dirty="0"/>
              <a:t> because we don’t see chunks of copper, tin, etc.</a:t>
            </a:r>
          </a:p>
        </p:txBody>
      </p:sp>
    </p:spTree>
    <p:extLst>
      <p:ext uri="{BB962C8B-B14F-4D97-AF65-F5344CB8AC3E}">
        <p14:creationId xmlns:p14="http://schemas.microsoft.com/office/powerpoint/2010/main" val="2909564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14850AC0-849A-3241-A853-21E8F4CBCC2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3788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+mn-lt"/>
              </a:rPr>
              <a:t>Text preview: Physical classifications of matter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B892AA-69AC-5F4F-8334-083070C5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" y="883041"/>
            <a:ext cx="6969841" cy="457182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B0A9065-BE5D-E24B-830F-F53B507A0894}"/>
              </a:ext>
            </a:extLst>
          </p:cNvPr>
          <p:cNvGrpSpPr/>
          <p:nvPr/>
        </p:nvGrpSpPr>
        <p:grpSpPr>
          <a:xfrm>
            <a:off x="94193" y="4987167"/>
            <a:ext cx="11758283" cy="1809719"/>
            <a:chOff x="441433" y="4708674"/>
            <a:chExt cx="11758283" cy="18097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D28DDC-5257-3943-A28E-58BC05E378AF}"/>
                </a:ext>
              </a:extLst>
            </p:cNvPr>
            <p:cNvSpPr txBox="1"/>
            <p:nvPr/>
          </p:nvSpPr>
          <p:spPr>
            <a:xfrm>
              <a:off x="441433" y="5687396"/>
              <a:ext cx="117582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Homogeneous mixtures </a:t>
              </a:r>
              <a:r>
                <a:rPr lang="en-US" sz="2400" dirty="0"/>
                <a:t>look pure at the macroscopic level, but at the molecular level are made up of </a:t>
              </a:r>
              <a:r>
                <a:rPr lang="en-US" sz="2400" b="1" dirty="0"/>
                <a:t>different types of atoms</a:t>
              </a:r>
              <a:r>
                <a:rPr lang="en-US" sz="2400" dirty="0"/>
                <a:t> in proportions that that are not absolutely fixed</a:t>
              </a:r>
              <a:endParaRPr lang="en-US" sz="2400" b="1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07B5FA-3317-F349-BC9B-1BEA10E7F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422" y="4708674"/>
              <a:ext cx="421477" cy="812859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712FCBE-D897-8842-9798-E52662B61313}"/>
              </a:ext>
            </a:extLst>
          </p:cNvPr>
          <p:cNvSpPr txBox="1"/>
          <p:nvPr/>
        </p:nvSpPr>
        <p:spPr>
          <a:xfrm>
            <a:off x="7611983" y="4460035"/>
            <a:ext cx="4396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say a </a:t>
            </a:r>
            <a:r>
              <a:rPr lang="en-US" b="1" dirty="0"/>
              <a:t>mixture</a:t>
            </a:r>
            <a:r>
              <a:rPr lang="en-US" dirty="0"/>
              <a:t> because proportions are not fixed: the amount of copper can be higher or lower than 90%, etc.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51F2A3-8189-A74E-8DEA-C3A9E8C2A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725" y="1036073"/>
            <a:ext cx="2281234" cy="208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9A8724-17A0-EA41-93EF-ECD2530FBDDB}"/>
                  </a:ext>
                </a:extLst>
              </p:cNvPr>
              <p:cNvSpPr/>
              <p:nvPr/>
            </p:nvSpPr>
            <p:spPr>
              <a:xfrm>
                <a:off x="7113283" y="1055729"/>
                <a:ext cx="2793442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Bronze is a </a:t>
                </a:r>
                <a:r>
                  <a:rPr lang="en-US" b="1" dirty="0"/>
                  <a:t>homogeneous</a:t>
                </a:r>
                <a:r>
                  <a:rPr lang="en-US" dirty="0"/>
                  <a:t> </a:t>
                </a:r>
                <a:r>
                  <a:rPr lang="en-US" b="1" dirty="0"/>
                  <a:t>mixture </a:t>
                </a:r>
                <a:r>
                  <a:rPr lang="en-US" dirty="0"/>
                  <a:t>of about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90% </m:t>
                    </m:r>
                  </m:oMath>
                </a14:m>
                <a:r>
                  <a:rPr lang="en-US" dirty="0"/>
                  <a:t>copper, the rest tin and other metals (aluminum, manganese, zinc).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9A8724-17A0-EA41-93EF-ECD2530FB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283" y="1055729"/>
                <a:ext cx="2793442" cy="1754326"/>
              </a:xfrm>
              <a:prstGeom prst="rect">
                <a:avLst/>
              </a:prstGeom>
              <a:blipFill>
                <a:blip r:embed="rId4"/>
                <a:stretch>
                  <a:fillRect l="-2273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8307485-AF4B-5C48-A866-933F7B4AE429}"/>
              </a:ext>
            </a:extLst>
          </p:cNvPr>
          <p:cNvSpPr txBox="1"/>
          <p:nvPr/>
        </p:nvSpPr>
        <p:spPr>
          <a:xfrm>
            <a:off x="7456183" y="3181865"/>
            <a:ext cx="2793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say </a:t>
            </a:r>
            <a:r>
              <a:rPr lang="en-US" b="1" dirty="0"/>
              <a:t>homogeneous</a:t>
            </a:r>
            <a:r>
              <a:rPr lang="en-US" dirty="0"/>
              <a:t> because we don’t see chunks of copper, tin, etc.</a:t>
            </a:r>
          </a:p>
        </p:txBody>
      </p:sp>
    </p:spTree>
    <p:extLst>
      <p:ext uri="{BB962C8B-B14F-4D97-AF65-F5344CB8AC3E}">
        <p14:creationId xmlns:p14="http://schemas.microsoft.com/office/powerpoint/2010/main" val="2228066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E23C42-AF2A-014B-88CC-FBC517AE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" y="883041"/>
            <a:ext cx="6969841" cy="457182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850AC0-849A-3241-A853-21E8F4CBCC2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3788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+mn-lt"/>
              </a:rPr>
              <a:t>Text preview: Chemical classifications of matter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BC679E-67CA-A744-A9B2-2560E67A6786}"/>
              </a:ext>
            </a:extLst>
          </p:cNvPr>
          <p:cNvGrpSpPr/>
          <p:nvPr/>
        </p:nvGrpSpPr>
        <p:grpSpPr>
          <a:xfrm>
            <a:off x="441434" y="4929013"/>
            <a:ext cx="5531674" cy="1589380"/>
            <a:chOff x="441434" y="4929013"/>
            <a:chExt cx="5531674" cy="158938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4E1312-E9AA-D947-88AB-2FDCF480084B}"/>
                </a:ext>
              </a:extLst>
            </p:cNvPr>
            <p:cNvSpPr txBox="1"/>
            <p:nvPr/>
          </p:nvSpPr>
          <p:spPr>
            <a:xfrm>
              <a:off x="441434" y="5687396"/>
              <a:ext cx="55316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Pure elements </a:t>
              </a:r>
              <a:r>
                <a:rPr lang="en-US" sz="2400" dirty="0"/>
                <a:t>are substances that have only one type of atom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8CADF5-51D9-0346-B16D-2B530E8265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21474" y="4929013"/>
              <a:ext cx="441433" cy="75838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A569604-075C-A14A-BDF9-D016F1988F3D}"/>
              </a:ext>
            </a:extLst>
          </p:cNvPr>
          <p:cNvGrpSpPr/>
          <p:nvPr/>
        </p:nvGrpSpPr>
        <p:grpSpPr>
          <a:xfrm>
            <a:off x="7414598" y="2542233"/>
            <a:ext cx="4551903" cy="2033490"/>
            <a:chOff x="7417290" y="718774"/>
            <a:chExt cx="4469910" cy="2450180"/>
          </a:xfrm>
        </p:grpSpPr>
        <p:pic>
          <p:nvPicPr>
            <p:cNvPr id="15362" name="Picture 2">
              <a:extLst>
                <a:ext uri="{FF2B5EF4-FFF2-40B4-BE49-F238E27FC236}">
                  <a16:creationId xmlns:a16="http://schemas.microsoft.com/office/drawing/2014/main" id="{4062BB86-4A53-4A4A-812D-7B73A7B00B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15" b="15172"/>
            <a:stretch/>
          </p:blipFill>
          <p:spPr bwMode="auto">
            <a:xfrm>
              <a:off x="7417290" y="718774"/>
              <a:ext cx="2497008" cy="245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6B159D-78DF-2D4B-90EA-EF573D8D76B2}"/>
                </a:ext>
              </a:extLst>
            </p:cNvPr>
            <p:cNvSpPr txBox="1"/>
            <p:nvPr/>
          </p:nvSpPr>
          <p:spPr>
            <a:xfrm>
              <a:off x="9914298" y="1343699"/>
              <a:ext cx="1972902" cy="111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Elemental iron at the macroscopic level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737A21A-2807-874E-B9F4-6E44508ABC46}"/>
              </a:ext>
            </a:extLst>
          </p:cNvPr>
          <p:cNvGrpSpPr/>
          <p:nvPr/>
        </p:nvGrpSpPr>
        <p:grpSpPr>
          <a:xfrm>
            <a:off x="7877909" y="4861675"/>
            <a:ext cx="4010201" cy="1651442"/>
            <a:chOff x="7792718" y="3429000"/>
            <a:chExt cx="4658398" cy="21111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6431B1-7564-5644-B623-696D7DD83A20}"/>
                </a:ext>
              </a:extLst>
            </p:cNvPr>
            <p:cNvSpPr txBox="1"/>
            <p:nvPr/>
          </p:nvSpPr>
          <p:spPr>
            <a:xfrm>
              <a:off x="9898349" y="3999829"/>
              <a:ext cx="2552767" cy="826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Elemental iron at the molecular level</a:t>
              </a:r>
            </a:p>
          </p:txBody>
        </p:sp>
        <p:pic>
          <p:nvPicPr>
            <p:cNvPr id="15364" name="Picture 4">
              <a:extLst>
                <a:ext uri="{FF2B5EF4-FFF2-40B4-BE49-F238E27FC236}">
                  <a16:creationId xmlns:a16="http://schemas.microsoft.com/office/drawing/2014/main" id="{BD398D63-7C44-9D46-91EB-A32D5DF38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2718" y="3429000"/>
              <a:ext cx="1979207" cy="2111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4B34C7-E893-BC41-87A6-E478D983AE44}"/>
              </a:ext>
            </a:extLst>
          </p:cNvPr>
          <p:cNvGrpSpPr/>
          <p:nvPr/>
        </p:nvGrpSpPr>
        <p:grpSpPr>
          <a:xfrm>
            <a:off x="7698905" y="682770"/>
            <a:ext cx="4378636" cy="1778084"/>
            <a:chOff x="8532918" y="1828276"/>
            <a:chExt cx="4378636" cy="1778084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B225A310-A129-8441-8E64-4642FA6F1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2918" y="1828276"/>
              <a:ext cx="2369544" cy="177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FB82C1-B6C0-BF45-97D0-C706AE10247C}"/>
                </a:ext>
              </a:extLst>
            </p:cNvPr>
            <p:cNvSpPr txBox="1"/>
            <p:nvPr/>
          </p:nvSpPr>
          <p:spPr>
            <a:xfrm>
              <a:off x="10902462" y="2150906"/>
              <a:ext cx="20090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Elemental sodium at the macroscopic level 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C95F0B0-E1DD-394E-BF03-6972FFFB00E4}"/>
              </a:ext>
            </a:extLst>
          </p:cNvPr>
          <p:cNvSpPr/>
          <p:nvPr/>
        </p:nvSpPr>
        <p:spPr>
          <a:xfrm>
            <a:off x="7877909" y="774567"/>
            <a:ext cx="530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Na</a:t>
            </a:r>
          </a:p>
        </p:txBody>
      </p:sp>
    </p:spTree>
    <p:extLst>
      <p:ext uri="{BB962C8B-B14F-4D97-AF65-F5344CB8AC3E}">
        <p14:creationId xmlns:p14="http://schemas.microsoft.com/office/powerpoint/2010/main" val="4264254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847B982-AD16-DD43-A694-449535287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" y="883041"/>
            <a:ext cx="6969841" cy="457182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850AC0-849A-3241-A853-21E8F4CBCC2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3788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+mn-lt"/>
              </a:rPr>
              <a:t>Text preview: Chemical classifications of matter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8F76EB8-4052-4F48-841C-8ECEAEC2D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668" y="883041"/>
            <a:ext cx="2593630" cy="194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0F2C6A-D745-F640-8302-BBA04194D640}"/>
              </a:ext>
            </a:extLst>
          </p:cNvPr>
          <p:cNvSpPr txBox="1"/>
          <p:nvPr/>
        </p:nvSpPr>
        <p:spPr>
          <a:xfrm>
            <a:off x="9914298" y="1343699"/>
            <a:ext cx="1972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Water at the macroscopic level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D9FAE9C2-FA1E-AF41-B7A8-8A6908723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242" y="3339912"/>
            <a:ext cx="2332413" cy="163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A731AB-D4E3-8D4A-8073-F3728EC855BF}"/>
              </a:ext>
            </a:extLst>
          </p:cNvPr>
          <p:cNvSpPr txBox="1"/>
          <p:nvPr/>
        </p:nvSpPr>
        <p:spPr>
          <a:xfrm>
            <a:off x="9364372" y="3146216"/>
            <a:ext cx="28738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 the molecular level, the proportion of oxygen to water is absolutely fixed (“H</a:t>
            </a:r>
            <a:r>
              <a:rPr lang="en-US" sz="2400" baseline="-25000" dirty="0"/>
              <a:t>2</a:t>
            </a:r>
            <a:r>
              <a:rPr lang="en-US" sz="2400" dirty="0"/>
              <a:t>O”)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A0B00BA-6739-A247-8B81-495651DA56C9}"/>
              </a:ext>
            </a:extLst>
          </p:cNvPr>
          <p:cNvGrpSpPr/>
          <p:nvPr/>
        </p:nvGrpSpPr>
        <p:grpSpPr>
          <a:xfrm>
            <a:off x="441433" y="4874538"/>
            <a:ext cx="10855457" cy="1643855"/>
            <a:chOff x="441433" y="4874538"/>
            <a:chExt cx="10855457" cy="164385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652F99-5697-D242-A238-FD782C79DEF7}"/>
                </a:ext>
              </a:extLst>
            </p:cNvPr>
            <p:cNvSpPr txBox="1"/>
            <p:nvPr/>
          </p:nvSpPr>
          <p:spPr>
            <a:xfrm>
              <a:off x="441433" y="5687396"/>
              <a:ext cx="108554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Molecular compounds</a:t>
              </a:r>
              <a:r>
                <a:rPr lang="en-US" sz="2400" dirty="0"/>
                <a:t> look pure at the macroscopic level, but at the molecular level are made up of </a:t>
              </a:r>
              <a:r>
                <a:rPr lang="en-US" sz="2400" b="1" dirty="0"/>
                <a:t>molecules with different atoms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FAE96FE-9BB2-0240-A036-ED78D8670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2908" y="4874538"/>
              <a:ext cx="421477" cy="812859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3044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393D6FD-51FB-A74D-8E57-B5B9F2CFAF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93765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Wrapping Week 1, prep for Week 2 (see Canvas pages)</a:t>
            </a:r>
          </a:p>
        </p:txBody>
      </p:sp>
    </p:spTree>
    <p:extLst>
      <p:ext uri="{BB962C8B-B14F-4D97-AF65-F5344CB8AC3E}">
        <p14:creationId xmlns:p14="http://schemas.microsoft.com/office/powerpoint/2010/main" val="3576781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393D6FD-51FB-A74D-8E57-B5B9F2CFAF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93765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Atomic structure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65C431-A912-1B41-9E7C-C99E8CA21ECA}"/>
                  </a:ext>
                </a:extLst>
              </p:cNvPr>
              <p:cNvSpPr txBox="1"/>
              <p:nvPr/>
            </p:nvSpPr>
            <p:spPr>
              <a:xfrm>
                <a:off x="80010" y="797510"/>
                <a:ext cx="12111990" cy="5056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We’ve seen that  </a:t>
                </a:r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</a:t>
                </a:r>
                <a:r>
                  <a:rPr lang="en-US" sz="2400" b="1" dirty="0"/>
                  <a:t>mass</a:t>
                </a:r>
                <a:r>
                  <a:rPr lang="en-US" sz="2400" dirty="0"/>
                  <a:t> of an atom is determined by a tiny </a:t>
                </a:r>
                <a:r>
                  <a:rPr lang="en-US" sz="2400" b="1" dirty="0"/>
                  <a:t>nucleus</a:t>
                </a:r>
                <a:r>
                  <a:rPr lang="en-US" sz="2400" dirty="0"/>
                  <a:t>, made up of </a:t>
                </a:r>
                <a:r>
                  <a:rPr lang="en-US" sz="2400" b="1" dirty="0"/>
                  <a:t>protons</a:t>
                </a:r>
                <a:r>
                  <a:rPr lang="en-US" sz="2400" dirty="0"/>
                  <a:t> and </a:t>
                </a:r>
                <a:r>
                  <a:rPr lang="en-US" sz="2400" b="1" dirty="0"/>
                  <a:t>neutrons</a:t>
                </a:r>
                <a:r>
                  <a:rPr lang="en-US" sz="2400" dirty="0"/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nucleus also contains all of the atom’s </a:t>
                </a:r>
                <a:r>
                  <a:rPr lang="en-US" sz="2400" b="1" dirty="0"/>
                  <a:t>positive charge</a:t>
                </a:r>
                <a:r>
                  <a:rPr lang="en-US" sz="2400" dirty="0"/>
                  <a:t>. The total charge (equal to the number of protons in the nucleus) determines what element it is.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</a:t>
                </a:r>
                <a:r>
                  <a:rPr lang="en-US" sz="2400" b="1" dirty="0"/>
                  <a:t> cloud of electrons</a:t>
                </a:r>
                <a:r>
                  <a:rPr lang="en-US" sz="2400" dirty="0"/>
                  <a:t> surrounding an atom is organized in </a:t>
                </a:r>
                <a:r>
                  <a:rPr lang="en-US" sz="2400" b="1" dirty="0"/>
                  <a:t>shells</a:t>
                </a:r>
                <a:r>
                  <a:rPr lang="en-US" sz="2400" dirty="0"/>
                  <a:t>; the shells in turn are related to the row of the periodic table.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 </a:t>
                </a:r>
                <a:r>
                  <a:rPr lang="en-US" sz="2400" b="1" dirty="0"/>
                  <a:t>isotope</a:t>
                </a:r>
                <a:r>
                  <a:rPr lang="en-US" sz="2400" dirty="0"/>
                  <a:t> is an atom with a certain number of neutrons. Stable isotopes usually have about a </a:t>
                </a:r>
                <a:r>
                  <a:rPr lang="en-US" sz="2400" dirty="0" err="1"/>
                  <a:t>neutron:proton</a:t>
                </a:r>
                <a:r>
                  <a:rPr lang="en-US" sz="2400" dirty="0"/>
                  <a:t> ratio of about 1:1, but this gets bigger for larger atomic number.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Experiments say that atomic diameters are on the order of a few </a:t>
                </a:r>
                <a:r>
                  <a:rPr lang="en-US" sz="2400" dirty="0" err="1"/>
                  <a:t>Ångstroms</a:t>
                </a:r>
                <a:r>
                  <a:rPr lang="en-US" sz="2400" dirty="0"/>
                  <a:t> (1 </a:t>
                </a:r>
                <a:r>
                  <a:rPr lang="en-US" sz="2400" dirty="0" err="1"/>
                  <a:t>Ångstrom</a:t>
                </a:r>
                <a:r>
                  <a:rPr lang="en-US" sz="2400" dirty="0"/>
                  <a:t> = 0.0000000001 meter).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Atoms get bigger as you go down and to the left on the Periodic Table.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Atoms and molecules are also slightly </a:t>
                </a:r>
                <a:r>
                  <a:rPr lang="en-US" sz="2400" b="1" dirty="0"/>
                  <a:t>sticky</a:t>
                </a:r>
                <a:r>
                  <a:rPr lang="en-US" sz="2400" dirty="0"/>
                  <a:t>, typically on the order of 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~1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65C431-A912-1B41-9E7C-C99E8CA21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" y="797510"/>
                <a:ext cx="12111990" cy="5056256"/>
              </a:xfrm>
              <a:prstGeom prst="rect">
                <a:avLst/>
              </a:prstGeom>
              <a:blipFill>
                <a:blip r:embed="rId2"/>
                <a:stretch>
                  <a:fillRect l="-838" t="-752" r="-1257" b="-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7536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717778-1F2F-3B45-B3DB-B99344C52AA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45126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+mn-lt"/>
              </a:rPr>
              <a:t>Text preview: Atomic Structure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1C7A55-29A2-1C46-B3F9-4EB908F3E0D5}"/>
              </a:ext>
            </a:extLst>
          </p:cNvPr>
          <p:cNvGrpSpPr/>
          <p:nvPr/>
        </p:nvGrpSpPr>
        <p:grpSpPr>
          <a:xfrm>
            <a:off x="7855009" y="1006053"/>
            <a:ext cx="3597851" cy="4809955"/>
            <a:chOff x="806851" y="1094425"/>
            <a:chExt cx="3597851" cy="48099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D9BE454-CAE4-AA4E-9368-8F10F1010A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075" t="5736" r="8791" b="19169"/>
            <a:stretch/>
          </p:blipFill>
          <p:spPr>
            <a:xfrm>
              <a:off x="806851" y="2664085"/>
              <a:ext cx="3206186" cy="324029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913998-3CB1-7547-B04A-F12E3A9A6A59}"/>
                </a:ext>
              </a:extLst>
            </p:cNvPr>
            <p:cNvSpPr txBox="1"/>
            <p:nvPr/>
          </p:nvSpPr>
          <p:spPr>
            <a:xfrm>
              <a:off x="1299739" y="1094425"/>
              <a:ext cx="31049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</a:t>
              </a:r>
              <a:r>
                <a:rPr lang="en-US" sz="2400" b="1" dirty="0"/>
                <a:t>text </a:t>
              </a:r>
              <a:r>
                <a:rPr lang="en-US" sz="2400" dirty="0"/>
                <a:t>shows the same ideas with images like this:</a:t>
              </a:r>
              <a:endParaRPr lang="en-US" sz="2400" b="1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0744403-77AD-8044-8D77-CE12515EFBB5}"/>
              </a:ext>
            </a:extLst>
          </p:cNvPr>
          <p:cNvGrpSpPr/>
          <p:nvPr/>
        </p:nvGrpSpPr>
        <p:grpSpPr>
          <a:xfrm>
            <a:off x="1075130" y="1006053"/>
            <a:ext cx="4258157" cy="4465992"/>
            <a:chOff x="5875730" y="1339967"/>
            <a:chExt cx="4258157" cy="4465992"/>
          </a:xfrm>
        </p:grpSpPr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BD2C74C1-3153-2F4C-8DD0-DCAC4A506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5730" y="3348892"/>
              <a:ext cx="4258157" cy="245706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DC0C65-4FA4-9741-8FB7-E35AEFC807A7}"/>
                </a:ext>
              </a:extLst>
            </p:cNvPr>
            <p:cNvSpPr txBox="1"/>
            <p:nvPr/>
          </p:nvSpPr>
          <p:spPr>
            <a:xfrm>
              <a:off x="6339491" y="1339967"/>
              <a:ext cx="333063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The </a:t>
              </a:r>
              <a:r>
                <a:rPr lang="en-US" sz="2400" b="1" dirty="0" err="1"/>
                <a:t>PhET</a:t>
              </a:r>
              <a:r>
                <a:rPr lang="en-US" sz="2400" b="1" dirty="0"/>
                <a:t> simulator </a:t>
              </a:r>
              <a:r>
                <a:rPr lang="en-US" sz="2400" dirty="0"/>
                <a:t>had you constructing atoms with various isotopes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448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8D77C0-C279-9D4F-AEC3-DC3224ADF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9" y="752550"/>
            <a:ext cx="7237789" cy="570762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ED694B9-A848-E04D-8F6B-0F6F3CEC679D}"/>
              </a:ext>
            </a:extLst>
          </p:cNvPr>
          <p:cNvGrpSpPr/>
          <p:nvPr/>
        </p:nvGrpSpPr>
        <p:grpSpPr>
          <a:xfrm>
            <a:off x="8532918" y="1828276"/>
            <a:ext cx="3522933" cy="1778084"/>
            <a:chOff x="8532918" y="1828276"/>
            <a:chExt cx="3522933" cy="177808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201DC15-8487-D84E-A00B-3CAA6385BA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2918" y="1828276"/>
              <a:ext cx="2369544" cy="177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1F6739-0153-8A49-A53A-14CC5F3F0D60}"/>
                </a:ext>
              </a:extLst>
            </p:cNvPr>
            <p:cNvSpPr txBox="1"/>
            <p:nvPr/>
          </p:nvSpPr>
          <p:spPr>
            <a:xfrm>
              <a:off x="10902462" y="2150906"/>
              <a:ext cx="11533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Elemental sodium (Na)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4013CD2-716F-0E49-9413-294BAE3F2F2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3788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+mn-lt"/>
              </a:rPr>
              <a:t>Text preview: Metals combine to form metal mixtures (also called alloys)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EE1059-0C92-684F-99F2-5F996F85CB7F}"/>
              </a:ext>
            </a:extLst>
          </p:cNvPr>
          <p:cNvGrpSpPr/>
          <p:nvPr/>
        </p:nvGrpSpPr>
        <p:grpSpPr>
          <a:xfrm>
            <a:off x="8226415" y="4356470"/>
            <a:ext cx="3754809" cy="2026557"/>
            <a:chOff x="8226415" y="4356470"/>
            <a:chExt cx="3754809" cy="20265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D4AFDB-87A8-4240-A377-904D5398A714}"/>
                </a:ext>
              </a:extLst>
            </p:cNvPr>
            <p:cNvSpPr txBox="1"/>
            <p:nvPr/>
          </p:nvSpPr>
          <p:spPr>
            <a:xfrm>
              <a:off x="8226415" y="4769583"/>
              <a:ext cx="15424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Bronze: a mixture of copper (Cu) and tin (Sn) </a:t>
              </a: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053C400-9159-FC4F-898F-8981F553B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8826" y="4356470"/>
              <a:ext cx="2212398" cy="2026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7543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8D77C0-C279-9D4F-AEC3-DC3224ADF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9" y="752550"/>
            <a:ext cx="7237789" cy="5707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322DD5-8393-DD41-8B7D-A23A8DF9B4D4}"/>
              </a:ext>
            </a:extLst>
          </p:cNvPr>
          <p:cNvSpPr txBox="1"/>
          <p:nvPr/>
        </p:nvSpPr>
        <p:spPr>
          <a:xfrm>
            <a:off x="8098972" y="752550"/>
            <a:ext cx="3420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</a:t>
            </a:r>
            <a:r>
              <a:rPr lang="en-US" b="1" dirty="0"/>
              <a:t>nonmetals</a:t>
            </a:r>
            <a:r>
              <a:rPr lang="en-US" dirty="0"/>
              <a:t> combine with other </a:t>
            </a:r>
            <a:r>
              <a:rPr lang="en-US" b="1" dirty="0"/>
              <a:t>nonmetals</a:t>
            </a:r>
            <a:r>
              <a:rPr lang="en-US" dirty="0"/>
              <a:t> the result is called a </a:t>
            </a:r>
            <a:r>
              <a:rPr lang="en-US" b="1" dirty="0"/>
              <a:t>covalent</a:t>
            </a:r>
            <a:r>
              <a:rPr lang="en-US" dirty="0"/>
              <a:t> </a:t>
            </a:r>
            <a:r>
              <a:rPr lang="en-US" b="1" dirty="0"/>
              <a:t>molecule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55A165-D429-294E-BF9B-6EA8774E770A}"/>
              </a:ext>
            </a:extLst>
          </p:cNvPr>
          <p:cNvGrpSpPr/>
          <p:nvPr/>
        </p:nvGrpSpPr>
        <p:grpSpPr>
          <a:xfrm>
            <a:off x="8098972" y="3336915"/>
            <a:ext cx="3645724" cy="1368421"/>
            <a:chOff x="8098972" y="1792848"/>
            <a:chExt cx="3645724" cy="13684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E656C0-651A-CB47-BF05-BA383F533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8972" y="1792848"/>
              <a:ext cx="1472540" cy="136842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8543E7-5631-9D43-AD5B-4E55411CD090}"/>
                </a:ext>
              </a:extLst>
            </p:cNvPr>
            <p:cNvSpPr txBox="1"/>
            <p:nvPr/>
          </p:nvSpPr>
          <p:spPr>
            <a:xfrm>
              <a:off x="9809019" y="2153892"/>
              <a:ext cx="19356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Methane</a:t>
              </a:r>
            </a:p>
            <a:p>
              <a:r>
                <a:rPr lang="en-US" dirty="0"/>
                <a:t>CH</a:t>
              </a:r>
              <a:r>
                <a:rPr lang="en-US" baseline="-25000" dirty="0"/>
                <a:t>4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67A042-1AD4-B942-925A-2086F89FCBD9}"/>
              </a:ext>
            </a:extLst>
          </p:cNvPr>
          <p:cNvGrpSpPr/>
          <p:nvPr/>
        </p:nvGrpSpPr>
        <p:grpSpPr>
          <a:xfrm>
            <a:off x="8084128" y="1852713"/>
            <a:ext cx="3841667" cy="1400900"/>
            <a:chOff x="8098972" y="3639280"/>
            <a:chExt cx="3841667" cy="1400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6678C8-6BB9-F942-BD49-2F7400B6E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8972" y="3639280"/>
              <a:ext cx="1840513" cy="14009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8EBE89-8010-AF46-9AEA-54E3DF9C43E4}"/>
                </a:ext>
              </a:extLst>
            </p:cNvPr>
            <p:cNvSpPr txBox="1"/>
            <p:nvPr/>
          </p:nvSpPr>
          <p:spPr>
            <a:xfrm>
              <a:off x="10004962" y="3811965"/>
              <a:ext cx="19356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Carbon dioxide</a:t>
              </a:r>
            </a:p>
            <a:p>
              <a:r>
                <a:rPr lang="en-US" dirty="0"/>
                <a:t>CO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19215C-5DFD-E041-A0C3-F4B2D7BE3D41}"/>
              </a:ext>
            </a:extLst>
          </p:cNvPr>
          <p:cNvGrpSpPr/>
          <p:nvPr/>
        </p:nvGrpSpPr>
        <p:grpSpPr>
          <a:xfrm>
            <a:off x="8098972" y="5136379"/>
            <a:ext cx="3408217" cy="1146689"/>
            <a:chOff x="8098972" y="5136379"/>
            <a:chExt cx="3408217" cy="11466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718898C-73AE-2140-884E-206463C27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8972" y="5136379"/>
              <a:ext cx="1282534" cy="114668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A1766A-7C0D-164A-9AE3-45B26E6736EF}"/>
                </a:ext>
              </a:extLst>
            </p:cNvPr>
            <p:cNvSpPr txBox="1"/>
            <p:nvPr/>
          </p:nvSpPr>
          <p:spPr>
            <a:xfrm>
              <a:off x="9571512" y="5278446"/>
              <a:ext cx="19356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Water</a:t>
              </a:r>
            </a:p>
            <a:p>
              <a:r>
                <a:rPr lang="en-US" dirty="0"/>
                <a:t>H</a:t>
              </a:r>
              <a:r>
                <a:rPr lang="en-US" baseline="-25000" dirty="0"/>
                <a:t>2</a:t>
              </a:r>
              <a:r>
                <a:rPr lang="en-US" dirty="0"/>
                <a:t>O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56038FD1-73A0-2847-9357-C1D5A59DD21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3788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+mn-lt"/>
              </a:rPr>
              <a:t>Text preview: Nonmetals combine to form covalent molecules</a:t>
            </a:r>
          </a:p>
        </p:txBody>
      </p:sp>
    </p:spTree>
    <p:extLst>
      <p:ext uri="{BB962C8B-B14F-4D97-AF65-F5344CB8AC3E}">
        <p14:creationId xmlns:p14="http://schemas.microsoft.com/office/powerpoint/2010/main" val="4177867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8D77C0-C279-9D4F-AEC3-DC3224ADF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9" y="752550"/>
            <a:ext cx="7237789" cy="5707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322DD5-8393-DD41-8B7D-A23A8DF9B4D4}"/>
              </a:ext>
            </a:extLst>
          </p:cNvPr>
          <p:cNvSpPr txBox="1"/>
          <p:nvPr/>
        </p:nvSpPr>
        <p:spPr>
          <a:xfrm>
            <a:off x="8098972" y="752550"/>
            <a:ext cx="3420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</a:t>
            </a:r>
            <a:r>
              <a:rPr lang="en-US" b="1" dirty="0"/>
              <a:t>nonmetal</a:t>
            </a:r>
            <a:r>
              <a:rPr lang="en-US" dirty="0"/>
              <a:t> combines with a </a:t>
            </a:r>
            <a:r>
              <a:rPr lang="en-US" b="1" dirty="0"/>
              <a:t>metal</a:t>
            </a:r>
            <a:r>
              <a:rPr lang="en-US" dirty="0"/>
              <a:t> you get an </a:t>
            </a:r>
            <a:r>
              <a:rPr lang="en-US" b="1" dirty="0"/>
              <a:t>ionic compound </a:t>
            </a:r>
            <a:r>
              <a:rPr lang="en-US" dirty="0"/>
              <a:t>(a.k.a. </a:t>
            </a:r>
            <a:r>
              <a:rPr lang="en-US" b="1" dirty="0"/>
              <a:t>salt</a:t>
            </a:r>
            <a:r>
              <a:rPr lang="en-US" dirty="0"/>
              <a:t>)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B5121D4-5451-934D-A7CF-29300A5F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160" y="4160279"/>
            <a:ext cx="1771445" cy="177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C0DFC6C-D475-D042-9911-0CFD7138FE3A}"/>
                  </a:ext>
                </a:extLst>
              </p:cNvPr>
              <p:cNvSpPr/>
              <p:nvPr/>
            </p:nvSpPr>
            <p:spPr>
              <a:xfrm>
                <a:off x="10712307" y="4815168"/>
                <a:ext cx="8067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𝐶𝑙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C0DFC6C-D475-D042-9911-0CFD7138F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307" y="4815168"/>
                <a:ext cx="806759" cy="461665"/>
              </a:xfrm>
              <a:prstGeom prst="rect">
                <a:avLst/>
              </a:prstGeom>
              <a:blipFill>
                <a:blip r:embed="rId4"/>
                <a:stretch>
                  <a:fillRect l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50" name="Picture 6">
            <a:extLst>
              <a:ext uri="{FF2B5EF4-FFF2-40B4-BE49-F238E27FC236}">
                <a16:creationId xmlns:a16="http://schemas.microsoft.com/office/drawing/2014/main" id="{D47C3015-916F-5B46-8CD8-ED48A4334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53" y="1963852"/>
            <a:ext cx="1927611" cy="1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0C9B6698-03A5-1648-9666-8FFEB6882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4"/>
          <a:stretch/>
        </p:blipFill>
        <p:spPr bwMode="auto">
          <a:xfrm>
            <a:off x="8098972" y="1723503"/>
            <a:ext cx="1613965" cy="162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C22DFDEF-9EC7-B249-895B-CA40E1836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764" y="4541074"/>
            <a:ext cx="146050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77DFBBBE-827E-6440-95F1-A8A0CC84873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3788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+mn-lt"/>
              </a:rPr>
              <a:t>Text preview: Nonmetals combine with metals to form salts</a:t>
            </a:r>
          </a:p>
        </p:txBody>
      </p:sp>
    </p:spTree>
    <p:extLst>
      <p:ext uri="{BB962C8B-B14F-4D97-AF65-F5344CB8AC3E}">
        <p14:creationId xmlns:p14="http://schemas.microsoft.com/office/powerpoint/2010/main" val="2852862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662B50-1519-0143-84B6-6547C2845ECE}"/>
                  </a:ext>
                </a:extLst>
              </p:cNvPr>
              <p:cNvSpPr txBox="1"/>
              <p:nvPr/>
            </p:nvSpPr>
            <p:spPr>
              <a:xfrm>
                <a:off x="232421" y="549984"/>
                <a:ext cx="8229600" cy="6370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meaning behind the formula “NaCl” is that there’s a </a:t>
                </a:r>
                <a:r>
                  <a:rPr lang="en-US" sz="2400" b="1" dirty="0"/>
                  <a:t>repeating pattern </a:t>
                </a:r>
                <a:r>
                  <a:rPr lang="en-US" sz="2400" dirty="0"/>
                  <a:t>like what’s shown at right. There is no such thing as a standalone “NaCl” molecule (like there is with covalent molecules, like CO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Moreover, the repeating pattern is actually of ionic forms of Na and Cl: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The metal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) is missing an electron, so it’s written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 (“sodium </a:t>
                </a:r>
                <a:r>
                  <a:rPr lang="en-US" sz="2400" b="1" dirty="0"/>
                  <a:t>ion</a:t>
                </a:r>
                <a:r>
                  <a:rPr lang="en-US" sz="2400" dirty="0"/>
                  <a:t>”)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The nonmetal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𝐶𝑙</m:t>
                    </m:r>
                  </m:oMath>
                </a14:m>
                <a:r>
                  <a:rPr lang="en-US" sz="2400" dirty="0"/>
                  <a:t>) has an extra electron, so it’s written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dirty="0"/>
                  <a:t> (“chloride </a:t>
                </a:r>
                <a:r>
                  <a:rPr lang="en-US" sz="2400" b="1" dirty="0"/>
                  <a:t>ion</a:t>
                </a:r>
                <a:r>
                  <a:rPr lang="en-US" sz="2400" dirty="0"/>
                  <a:t>”)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Generally, a “+” ion is called a </a:t>
                </a:r>
                <a:r>
                  <a:rPr lang="en-US" sz="2400" b="1" dirty="0"/>
                  <a:t>cation</a:t>
                </a:r>
                <a:r>
                  <a:rPr lang="en-US" sz="2400" dirty="0"/>
                  <a:t>, and the “–” ion is called an </a:t>
                </a:r>
                <a:r>
                  <a:rPr lang="en-US" sz="2400" b="1" dirty="0"/>
                  <a:t>anion</a:t>
                </a:r>
                <a:r>
                  <a:rPr lang="en-US" sz="2400" dirty="0"/>
                  <a:t>, so we can also refer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 as a “sodium </a:t>
                </a:r>
                <a:r>
                  <a:rPr lang="en-US" sz="2400" b="1" dirty="0"/>
                  <a:t>cation</a:t>
                </a:r>
                <a:r>
                  <a:rPr lang="en-US" sz="2400" dirty="0"/>
                  <a:t>”)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dirty="0"/>
                  <a:t> as a “chloride an</a:t>
                </a:r>
                <a:r>
                  <a:rPr lang="en-US" sz="2400" b="1" dirty="0"/>
                  <a:t>ion</a:t>
                </a:r>
                <a:r>
                  <a:rPr lang="en-US" sz="2400" dirty="0"/>
                  <a:t>”)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662B50-1519-0143-84B6-6547C2845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21" y="549984"/>
                <a:ext cx="8229600" cy="6370975"/>
              </a:xfrm>
              <a:prstGeom prst="rect">
                <a:avLst/>
              </a:prstGeom>
              <a:blipFill>
                <a:blip r:embed="rId2"/>
                <a:stretch>
                  <a:fillRect l="-1233" t="-797" r="-1695" b="-1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8">
            <a:extLst>
              <a:ext uri="{FF2B5EF4-FFF2-40B4-BE49-F238E27FC236}">
                <a16:creationId xmlns:a16="http://schemas.microsoft.com/office/drawing/2014/main" id="{2F0D7454-A020-684A-AE4F-4971F2E9A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4"/>
          <a:stretch/>
        </p:blipFill>
        <p:spPr bwMode="auto">
          <a:xfrm>
            <a:off x="9088876" y="1466469"/>
            <a:ext cx="2870703" cy="28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FC86FE3-F6C3-154E-A506-E7B4CCF4DDD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3788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+mn-lt"/>
              </a:rPr>
              <a:t>Text preview: The chemical formula of a salt tells you the repeating pattern of ions</a:t>
            </a:r>
          </a:p>
        </p:txBody>
      </p:sp>
    </p:spTree>
    <p:extLst>
      <p:ext uri="{BB962C8B-B14F-4D97-AF65-F5344CB8AC3E}">
        <p14:creationId xmlns:p14="http://schemas.microsoft.com/office/powerpoint/2010/main" val="1760554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E23C42-AF2A-014B-88CC-FBC517AE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" y="883041"/>
            <a:ext cx="6969841" cy="457182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850AC0-849A-3241-A853-21E8F4CBCC2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3788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+mn-lt"/>
              </a:rPr>
              <a:t>Text preview: Physical classifications of matter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C01528-0B0D-6340-8C83-3C0CBF8DA209}"/>
              </a:ext>
            </a:extLst>
          </p:cNvPr>
          <p:cNvSpPr txBox="1"/>
          <p:nvPr/>
        </p:nvSpPr>
        <p:spPr>
          <a:xfrm>
            <a:off x="7551683" y="1301945"/>
            <a:ext cx="3931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are pretty intuitive, except plasmas, which are found on the sun (really hot)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0F050E9F-537D-E344-A542-2A9BFBCA10ED}"/>
              </a:ext>
            </a:extLst>
          </p:cNvPr>
          <p:cNvSpPr/>
          <p:nvPr/>
        </p:nvSpPr>
        <p:spPr>
          <a:xfrm>
            <a:off x="7126014" y="1056290"/>
            <a:ext cx="425669" cy="863950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07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14850AC0-849A-3241-A853-21E8F4CBCC2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3788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+mn-lt"/>
              </a:rPr>
              <a:t>Text preview: Physical classifications of matter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B892AA-69AC-5F4F-8334-083070C5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" y="883041"/>
            <a:ext cx="6969841" cy="457182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B0A9065-BE5D-E24B-830F-F53B507A0894}"/>
              </a:ext>
            </a:extLst>
          </p:cNvPr>
          <p:cNvGrpSpPr/>
          <p:nvPr/>
        </p:nvGrpSpPr>
        <p:grpSpPr>
          <a:xfrm>
            <a:off x="94193" y="4987167"/>
            <a:ext cx="6879689" cy="1809719"/>
            <a:chOff x="441433" y="4708674"/>
            <a:chExt cx="6879689" cy="18097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D28DDC-5257-3943-A28E-58BC05E378AF}"/>
                </a:ext>
              </a:extLst>
            </p:cNvPr>
            <p:cNvSpPr txBox="1"/>
            <p:nvPr/>
          </p:nvSpPr>
          <p:spPr>
            <a:xfrm>
              <a:off x="441433" y="5687396"/>
              <a:ext cx="68796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Heterogeneous mixtures </a:t>
              </a:r>
              <a:r>
                <a:rPr lang="en-US" sz="2400" dirty="0"/>
                <a:t>are mixtures whose components you can distinguish visually</a:t>
              </a:r>
              <a:endParaRPr lang="en-US" sz="2400" b="1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07B5FA-3317-F349-BC9B-1BEA10E7F0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34987" y="4708674"/>
              <a:ext cx="623435" cy="81286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>
            <a:extLst>
              <a:ext uri="{FF2B5EF4-FFF2-40B4-BE49-F238E27FC236}">
                <a16:creationId xmlns:a16="http://schemas.microsoft.com/office/drawing/2014/main" id="{E2348AE8-A85C-8A4C-8808-BB25562E0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70" y="3429000"/>
            <a:ext cx="44450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B796A22-87BF-1A4F-8BF2-45F33A9F7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2" t="7842" r="19630" b="16403"/>
          <a:stretch/>
        </p:blipFill>
        <p:spPr bwMode="auto">
          <a:xfrm>
            <a:off x="8215381" y="698687"/>
            <a:ext cx="1760438" cy="25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A78E09-B481-3C4C-A276-73AC283CC26D}"/>
              </a:ext>
            </a:extLst>
          </p:cNvPr>
          <p:cNvSpPr txBox="1"/>
          <p:nvPr/>
        </p:nvSpPr>
        <p:spPr>
          <a:xfrm>
            <a:off x="10138787" y="1516087"/>
            <a:ext cx="1919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Bronze and green stuff</a:t>
            </a:r>
          </a:p>
        </p:txBody>
      </p:sp>
    </p:spTree>
    <p:extLst>
      <p:ext uri="{BB962C8B-B14F-4D97-AF65-F5344CB8AC3E}">
        <p14:creationId xmlns:p14="http://schemas.microsoft.com/office/powerpoint/2010/main" val="2179007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830</Words>
  <Application>Microsoft Macintosh PowerPoint</Application>
  <PresentationFormat>Widescreen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Periodic Table</dc:title>
  <dc:creator>Steven</dc:creator>
  <cp:lastModifiedBy>Steven</cp:lastModifiedBy>
  <cp:revision>120</cp:revision>
  <cp:lastPrinted>2021-01-21T01:03:16Z</cp:lastPrinted>
  <dcterms:created xsi:type="dcterms:W3CDTF">2021-01-11T00:57:37Z</dcterms:created>
  <dcterms:modified xsi:type="dcterms:W3CDTF">2022-01-21T21:59:46Z</dcterms:modified>
</cp:coreProperties>
</file>